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8" r:id="rId5"/>
    <p:sldId id="265" r:id="rId6"/>
    <p:sldId id="286" r:id="rId7"/>
    <p:sldId id="281" r:id="rId8"/>
    <p:sldId id="287" r:id="rId9"/>
    <p:sldId id="285" r:id="rId10"/>
    <p:sldId id="271" r:id="rId11"/>
    <p:sldId id="272" r:id="rId12"/>
    <p:sldId id="283" r:id="rId13"/>
    <p:sldId id="273" r:id="rId14"/>
    <p:sldId id="275" r:id="rId15"/>
    <p:sldId id="276" r:id="rId16"/>
    <p:sldId id="277" r:id="rId17"/>
    <p:sldId id="274" r:id="rId18"/>
    <p:sldId id="279" r:id="rId19"/>
    <p:sldId id="278" r:id="rId20"/>
    <p:sldId id="288" r:id="rId21"/>
    <p:sldId id="270" r:id="rId22"/>
    <p:sldId id="289" r:id="rId23"/>
  </p:sldIdLst>
  <p:sldSz cx="12192000" cy="6858000"/>
  <p:notesSz cx="6858000" cy="17049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888"/>
    <a:srgbClr val="EDE3F1"/>
    <a:srgbClr val="EDDEF4"/>
    <a:srgbClr val="F3D5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27C02E-BE8E-97B1-C7B5-60BF82C9519E}" v="66" dt="2020-02-18T19:59:18.634"/>
    <p1510:client id="{4AAE899A-2593-84E9-2310-9D62BDA58E6C}" v="384" dt="2020-02-19T02:23:33.802"/>
    <p1510:client id="{59F77B8D-76A8-EE8E-7883-8EE4057FCC8A}" v="2056" dt="2020-02-17T20:45:50.328"/>
    <p1510:client id="{9A538C6D-3619-197F-28F6-757D4E6860C6}" v="32" dt="2020-02-18T14:52:10.650"/>
    <p1510:client id="{A18CAD25-A562-39FA-53E4-DEEA8E3F458B}" v="5" dt="2020-02-19T02:31:27.580"/>
    <p1510:client id="{B60DB000-8703-B3A5-1CDF-C92A879564BB}" v="377" dt="2020-02-18T14:48:37.059"/>
    <p1510:client id="{BD5DC4DE-647D-E692-CB4E-F3C7980D12BA}" v="426" dt="2020-02-18T15:08:50.279"/>
    <p1510:client id="{D00088E5-3B33-BDA4-8B16-12E4ED79B6BC}" v="22" dt="2020-02-18T17:04:05.041"/>
    <p1510:client id="{E98728C8-427A-A05E-0882-EF43371159EE}" v="82" dt="2020-02-18T16:42:18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0116" autoAdjust="0"/>
  </p:normalViewPr>
  <p:slideViewPr>
    <p:cSldViewPr snapToGrid="0">
      <p:cViewPr varScale="1">
        <p:scale>
          <a:sx n="54" d="100"/>
          <a:sy n="54" d="100"/>
        </p:scale>
        <p:origin x="2676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ED187-D48F-4E9A-ADED-8C4BA813496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465B0-7FD0-4CD7-9F1B-E5F112F4F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3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  <a:p>
            <a:r>
              <a:rPr lang="en-US"/>
              <a:t>Welcome</a:t>
            </a:r>
          </a:p>
          <a:p>
            <a:r>
              <a:rPr lang="en-US"/>
              <a:t>Reminder of recording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3E665-BDE6-436A-8286-15C0BF4AD7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34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Amy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cs typeface="Arial"/>
              </a:rPr>
              <a:t>4-H Councils are responsible for planning and conducting 4-H activities that affect clubs and club members. These educational events should follow the plans of work as established by the 4-H PDC (Program Development Committee) and approved by the Extension Council Board. 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3E665-BDE6-436A-8286-15C0BF4AD7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4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Amy</a:t>
            </a:r>
          </a:p>
          <a:p>
            <a:r>
              <a:rPr lang="en-US"/>
              <a:t>4-H Council representatives represent</a:t>
            </a:r>
            <a:r>
              <a:rPr lang="en-US" baseline="0"/>
              <a:t> members of their club.  They need to KNOW the members they represent. Delegates represent the majority opinion of their members in the decisions and actions of the Council.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3E665-BDE6-436A-8286-15C0BF4AD7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56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Amy ask people share copies of the by laws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3E665-BDE6-436A-8286-15C0BF4AD7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9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Diane</a:t>
            </a:r>
          </a:p>
          <a:p>
            <a:r>
              <a:rPr lang="en-US">
                <a:cs typeface="Calibri"/>
              </a:rPr>
              <a:t>Membership: Two youth (president and one elected) and two adults, or two youth and one adult; adults are club leaders; sending a alternate</a:t>
            </a:r>
          </a:p>
          <a:p>
            <a:r>
              <a:rPr lang="en-US">
                <a:cs typeface="Calibri"/>
              </a:rPr>
              <a:t>Voting rights options: one vote per club, one vote per representative, only youth vote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3E665-BDE6-436A-8286-15C0BF4AD7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04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Beth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Officer/Leaders Responsibilities</a:t>
            </a:r>
          </a:p>
          <a:p>
            <a:endParaRPr lang="en-US" dirty="0">
              <a:cs typeface="Calibri"/>
            </a:endParaRPr>
          </a:p>
          <a:p>
            <a:r>
              <a:rPr lang="en-US" dirty="0"/>
              <a:t>President: </a:t>
            </a:r>
            <a:endParaRPr lang="en-US" dirty="0">
              <a:cs typeface="Calibri"/>
            </a:endParaRPr>
          </a:p>
          <a:p>
            <a:r>
              <a:rPr lang="en-US" dirty="0"/>
              <a:t>• Presides at all Council Meetings </a:t>
            </a:r>
            <a:endParaRPr lang="en-US" dirty="0">
              <a:cs typeface="Calibri"/>
            </a:endParaRPr>
          </a:p>
          <a:p>
            <a:r>
              <a:rPr lang="en-US" dirty="0"/>
              <a:t>• Appoints committees and committee chairs </a:t>
            </a:r>
            <a:endParaRPr lang="en-US" dirty="0">
              <a:cs typeface="Calibri"/>
            </a:endParaRPr>
          </a:p>
          <a:p>
            <a:r>
              <a:rPr lang="en-US" dirty="0"/>
              <a:t>• Leads the Officer Team in planning for each council meeting </a:t>
            </a:r>
            <a:endParaRPr lang="en-US" dirty="0">
              <a:cs typeface="Calibri"/>
            </a:endParaRPr>
          </a:p>
          <a:p>
            <a:r>
              <a:rPr lang="en-US" dirty="0"/>
              <a:t>• Asks for advice from the Extension Agent or sponsor in planning for each meeting </a:t>
            </a:r>
            <a:endParaRPr lang="en-US" dirty="0">
              <a:cs typeface="Calibri"/>
            </a:endParaRPr>
          </a:p>
          <a:p>
            <a:r>
              <a:rPr lang="en-US" dirty="0"/>
              <a:t>• Monitors the work of the committees </a:t>
            </a:r>
            <a:endParaRPr lang="en-US" dirty="0">
              <a:cs typeface="Calibri"/>
            </a:endParaRPr>
          </a:p>
          <a:p>
            <a:r>
              <a:rPr lang="en-US" dirty="0"/>
              <a:t>• Represents the interests of council 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Vice President: </a:t>
            </a:r>
            <a:endParaRPr lang="en-US" dirty="0">
              <a:cs typeface="Calibri"/>
            </a:endParaRPr>
          </a:p>
          <a:p>
            <a:r>
              <a:rPr lang="en-US" dirty="0"/>
              <a:t>• Presides at Council meetings in the absence of the president </a:t>
            </a:r>
            <a:endParaRPr lang="en-US" dirty="0">
              <a:cs typeface="Calibri"/>
            </a:endParaRPr>
          </a:p>
          <a:p>
            <a:r>
              <a:rPr lang="en-US" dirty="0"/>
              <a:t>• Assisting the president when asked </a:t>
            </a:r>
            <a:endParaRPr lang="en-US" dirty="0">
              <a:cs typeface="Calibri"/>
            </a:endParaRPr>
          </a:p>
          <a:p>
            <a:r>
              <a:rPr lang="en-US" dirty="0"/>
              <a:t>• Helping plan council meetings </a:t>
            </a:r>
            <a:endParaRPr lang="en-US" dirty="0">
              <a:cs typeface="Calibri"/>
            </a:endParaRPr>
          </a:p>
          <a:p>
            <a:r>
              <a:rPr lang="en-US" dirty="0"/>
              <a:t>• Responsible for arranging programs for the council meetings 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Secretary: </a:t>
            </a:r>
            <a:endParaRPr lang="en-US" dirty="0">
              <a:cs typeface="Calibri"/>
            </a:endParaRPr>
          </a:p>
          <a:p>
            <a:r>
              <a:rPr lang="en-US" dirty="0"/>
              <a:t>• Records minutes of Council meetings. </a:t>
            </a:r>
            <a:endParaRPr lang="en-US" dirty="0">
              <a:cs typeface="Calibri"/>
            </a:endParaRPr>
          </a:p>
          <a:p>
            <a:r>
              <a:rPr lang="en-US" dirty="0"/>
              <a:t>• Informs the president of unfinished business. </a:t>
            </a:r>
            <a:endParaRPr lang="en-US" dirty="0">
              <a:cs typeface="Calibri"/>
            </a:endParaRPr>
          </a:p>
          <a:p>
            <a:r>
              <a:rPr lang="en-US" dirty="0"/>
              <a:t>• Helps plan Council meetings. </a:t>
            </a:r>
            <a:endParaRPr lang="en-US" dirty="0">
              <a:cs typeface="Calibri"/>
            </a:endParaRPr>
          </a:p>
          <a:p>
            <a:r>
              <a:rPr lang="en-US" dirty="0"/>
              <a:t>• Maintains the roll and other records for the Council as directed by the president and by- laws.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Treasurer: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Because of the volume of transactions and number of unit wide funds this is often a partnership with staff in the local office to </a:t>
            </a:r>
            <a:r>
              <a:rPr lang="en-US" dirty="0"/>
              <a:t>keep an accurate account of any money that may be the property of the 4-H Council, pay bills approved by the Council and prepare reports  for each council meeting of the account.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Make a complete financial report presentation at each meeting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Helps plan Council meetings. </a:t>
            </a:r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r>
              <a:rPr lang="en-US" dirty="0"/>
              <a:t>Reporter: </a:t>
            </a:r>
            <a:endParaRPr lang="en-US" dirty="0">
              <a:cs typeface="Calibri"/>
            </a:endParaRPr>
          </a:p>
          <a:p>
            <a:r>
              <a:rPr lang="en-US" dirty="0"/>
              <a:t>• Collects information about clubs, groups, and activities sponsored by the Council for use in news stories. </a:t>
            </a:r>
            <a:endParaRPr lang="en-US" dirty="0">
              <a:cs typeface="Calibri"/>
            </a:endParaRPr>
          </a:p>
          <a:p>
            <a:r>
              <a:rPr lang="en-US" dirty="0"/>
              <a:t>• Helps promote media coverage of 4-H events. </a:t>
            </a:r>
            <a:endParaRPr lang="en-US" dirty="0">
              <a:cs typeface="Calibri"/>
            </a:endParaRPr>
          </a:p>
          <a:p>
            <a:r>
              <a:rPr lang="en-US" dirty="0"/>
              <a:t>• Helps tell the 4-H story to various audiences. </a:t>
            </a:r>
            <a:endParaRPr lang="en-US" dirty="0">
              <a:cs typeface="Calibri"/>
            </a:endParaRPr>
          </a:p>
          <a:p>
            <a:r>
              <a:rPr lang="en-US" dirty="0"/>
              <a:t>• Helps plan Council meetings. </a:t>
            </a:r>
            <a:endParaRPr lang="en-US" dirty="0">
              <a:cs typeface="Calibri"/>
            </a:endParaRPr>
          </a:p>
          <a:p>
            <a:r>
              <a:rPr lang="en-US" dirty="0"/>
              <a:t>• When possible takes training with Ambassadors in communication skills. 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Your 4-H Council may have an adult volunteer/sponsor position:  </a:t>
            </a:r>
            <a:endParaRPr lang="en-US" dirty="0">
              <a:cs typeface="Calibri" panose="020F0502020204030204"/>
            </a:endParaRPr>
          </a:p>
          <a:p>
            <a:r>
              <a:rPr lang="en-US" dirty="0"/>
              <a:t>• Training. Advising officers and delegates in their duties. </a:t>
            </a:r>
            <a:endParaRPr lang="en-US" dirty="0">
              <a:cs typeface="Calibri"/>
            </a:endParaRPr>
          </a:p>
          <a:p>
            <a:r>
              <a:rPr lang="en-US" dirty="0"/>
              <a:t>• Coordination. Helping the Council avoid conflicts with 4-H and other community interests. </a:t>
            </a:r>
            <a:endParaRPr lang="en-US" dirty="0">
              <a:cs typeface="Calibri"/>
            </a:endParaRPr>
          </a:p>
          <a:p>
            <a:r>
              <a:rPr lang="en-US" dirty="0"/>
              <a:t>• Participating. Attend Council meetings as adviser to officers and delegates. </a:t>
            </a:r>
            <a:endParaRPr lang="en-US" dirty="0">
              <a:cs typeface="Calibri"/>
            </a:endParaRPr>
          </a:p>
          <a:p>
            <a:r>
              <a:rPr lang="en-US" dirty="0"/>
              <a:t>• Monitor. Check with officers and committees and Extension office staff on follow up work resulting from Council decisions.</a:t>
            </a:r>
            <a:endParaRPr lang="en-US" dirty="0">
              <a:cs typeface="Calibri"/>
            </a:endParaRPr>
          </a:p>
          <a:p>
            <a:endParaRPr lang="en-US" b="1" dirty="0">
              <a:cs typeface="Calibri"/>
            </a:endParaRPr>
          </a:p>
          <a:p>
            <a:r>
              <a:rPr lang="en-US" b="1" dirty="0">
                <a:cs typeface="Calibri"/>
              </a:rPr>
              <a:t>Council Officer and Member Training and Orientation</a:t>
            </a:r>
            <a:endParaRPr lang="en-US" dirty="0"/>
          </a:p>
          <a:p>
            <a:r>
              <a:rPr lang="en-US" dirty="0">
                <a:cs typeface="Calibri"/>
              </a:rPr>
              <a:t>Use some of these slides to training your representatives a the beginning of the year.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3E665-BDE6-436A-8286-15C0BF4AD7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50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Beth</a:t>
            </a:r>
          </a:p>
          <a:p>
            <a:r>
              <a:rPr lang="en-US">
                <a:cs typeface="Calibri"/>
              </a:rPr>
              <a:t>You need to have enough meetings to cover the program in your unit.</a:t>
            </a:r>
          </a:p>
          <a:p>
            <a:r>
              <a:rPr lang="en-US">
                <a:cs typeface="Calibri"/>
              </a:rPr>
              <a:t>Take the opportunity of youth being together to offer  leadership training </a:t>
            </a:r>
          </a:p>
          <a:p>
            <a:r>
              <a:rPr lang="en-US">
                <a:cs typeface="Calibri"/>
              </a:rPr>
              <a:t>Go back and look historically at minutes, past agendas, and look at the upcoming etc.</a:t>
            </a:r>
          </a:p>
          <a:p>
            <a:r>
              <a:rPr lang="en-US">
                <a:cs typeface="Calibri"/>
              </a:rPr>
              <a:t>Meetings are the opportunity for youth engagement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3E665-BDE6-436A-8286-15C0BF4AD7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42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  <a:endParaRPr lang="en-US" dirty="0">
              <a:cs typeface="Calibri"/>
            </a:endParaRPr>
          </a:p>
          <a:p>
            <a:r>
              <a:rPr lang="en-US" dirty="0"/>
              <a:t>Make to have a conversation among colleagues and adult volunteers about expectations of shared roles and responsibilities.  </a:t>
            </a:r>
            <a:endParaRPr lang="en-US" dirty="0">
              <a:cs typeface="Calibri"/>
            </a:endParaRPr>
          </a:p>
          <a:p>
            <a:r>
              <a:rPr lang="en-US" dirty="0"/>
              <a:t>COACHING- support, guidance, encouragement, resources, etc.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3E665-BDE6-436A-8286-15C0BF4AD7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07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  <a:p>
            <a:r>
              <a:rPr lang="en-US" dirty="0"/>
              <a:t>Know your councils.  Some councils will need more assistance and coaching than others.  In the perfect world, we strive for youth ownership- we want the young people to take the reigns.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3E665-BDE6-436A-8286-15C0BF4AD7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57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Next webinar reminder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3E665-BDE6-436A-8286-15C0BF4AD7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34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3E665-BDE6-436A-8286-15C0BF4AD7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76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3E665-BDE6-436A-8286-15C0BF4AD7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61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3E665-BDE6-436A-8286-15C0BF4AD7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83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3E665-BDE6-436A-8286-15C0BF4AD7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01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Diane</a:t>
            </a:r>
          </a:p>
          <a:p>
            <a:r>
              <a:rPr lang="en-US" dirty="0">
                <a:cs typeface="Calibri"/>
              </a:rPr>
              <a:t>If you attended Program Rally last month,  you heard Dr. Mary Arnold, speak on the 4-H Thriving Model.  We'll start with a quote from her as we think about the </a:t>
            </a:r>
            <a:r>
              <a:rPr lang="en-US">
                <a:cs typeface="Calibri"/>
              </a:rPr>
              <a:t>overall</a:t>
            </a:r>
            <a:r>
              <a:rPr lang="en-US" dirty="0">
                <a:cs typeface="Calibri"/>
              </a:rPr>
              <a:t> purpose of the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3E665-BDE6-436A-8286-15C0BF4AD7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55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Diane</a:t>
            </a:r>
          </a:p>
          <a:p>
            <a:r>
              <a:rPr lang="en-US" dirty="0">
                <a:cs typeface="Calibri"/>
              </a:rPr>
              <a:t>Dr. Arnold says that in order to have the biggest impact, programs need to adhere to eight critical principles of program quality. </a:t>
            </a:r>
            <a:r>
              <a:rPr lang="en-US" dirty="0"/>
              <a:t>From Eccles, J., &amp; Gootman, J. (Eds). (2002). </a:t>
            </a:r>
            <a:r>
              <a:rPr lang="en-US" i="1" dirty="0"/>
              <a:t>Community programs to promote youth development. </a:t>
            </a:r>
            <a:r>
              <a:rPr lang="en-US" dirty="0"/>
              <a:t>Washington DC: National Academy Press. 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 I have highlighted 3</a:t>
            </a:r>
          </a:p>
          <a:p>
            <a:pPr marL="858520" indent="-401320">
              <a:lnSpc>
                <a:spcPct val="113999"/>
              </a:lnSpc>
              <a:spcAft>
                <a:spcPts val="1200"/>
              </a:spcAft>
              <a:buFont typeface="Wingdings,Sans-Serif"/>
              <a:buChar char="§"/>
            </a:pPr>
            <a:r>
              <a:rPr lang="en-US" b="1" dirty="0"/>
              <a:t>Opportunities for skill building: </a:t>
            </a:r>
            <a:r>
              <a:rPr lang="en-US" dirty="0"/>
              <a:t>positive group setting to apply skills. Youth plan and conduct 4-H educational events that affect the local club program</a:t>
            </a:r>
            <a:endParaRPr lang="en-US" dirty="0">
              <a:cs typeface="Calibri"/>
            </a:endParaRPr>
          </a:p>
          <a:p>
            <a:pPr marL="858520" indent="-401320">
              <a:lnSpc>
                <a:spcPct val="113999"/>
              </a:lnSpc>
              <a:spcAft>
                <a:spcPts val="1200"/>
              </a:spcAft>
              <a:buFont typeface="Wingdings,Sans-Serif"/>
              <a:buChar char="§"/>
            </a:pPr>
            <a:r>
              <a:rPr lang="en-US" b="1" dirty="0"/>
              <a:t>Support for efficacy and mattering:</a:t>
            </a:r>
            <a:r>
              <a:rPr lang="en-US" dirty="0"/>
              <a:t> creates ways for youth have a voice to represent their club, they are respected for their ideas and contributions</a:t>
            </a:r>
            <a:endParaRPr lang="en-US" dirty="0">
              <a:cs typeface="Calibri"/>
            </a:endParaRPr>
          </a:p>
          <a:p>
            <a:pPr marL="858520" indent="-401320">
              <a:lnSpc>
                <a:spcPct val="113999"/>
              </a:lnSpc>
              <a:spcAft>
                <a:spcPts val="1200"/>
              </a:spcAft>
              <a:buFont typeface="Wingdings,Sans-Serif"/>
              <a:buChar char="§"/>
            </a:pPr>
            <a:r>
              <a:rPr lang="en-US" b="1" dirty="0"/>
              <a:t>Supportive Relationships:</a:t>
            </a:r>
            <a:r>
              <a:rPr lang="en-US" dirty="0"/>
              <a:t> creates an environment to practice team building as they work with other representatives from other clubs form the 4-H Events Council 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We will include a link to the document outlining the 8 program quality principles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3E665-BDE6-436A-8286-15C0BF4AD7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45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3E665-BDE6-436A-8286-15C0BF4AD7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95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Beth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1. Prepare for Council Meetings </a:t>
            </a:r>
            <a:endParaRPr lang="en-US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- Know what is going on in their club. </a:t>
            </a:r>
            <a:endParaRPr lang="en-US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- Represent interests of club members in decisions of the Council. </a:t>
            </a:r>
            <a:endParaRPr lang="en-US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- Read the 4-H newsletter. </a:t>
            </a:r>
            <a:endParaRPr lang="en-US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- Know what is coming up on the calendar. </a:t>
            </a:r>
            <a:endParaRPr lang="en-US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2. Attend and Participate </a:t>
            </a:r>
            <a:endParaRPr lang="en-US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- Arrive on time. </a:t>
            </a:r>
            <a:endParaRPr lang="en-US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- Take notes. </a:t>
            </a:r>
            <a:endParaRPr lang="en-US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- Express opinions of their club and vote as your club would. </a:t>
            </a:r>
            <a:endParaRPr lang="en-US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- Ask questions when things are unclear. </a:t>
            </a:r>
            <a:endParaRPr lang="en-US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- Listen and be open minded and fair in your actions. </a:t>
            </a:r>
            <a:endParaRPr lang="en-US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dirty="0"/>
              <a:t>3. Report back to 4-H Club </a:t>
            </a:r>
            <a:endParaRPr lang="en-US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- Attend 4-H Club meetings. </a:t>
            </a:r>
            <a:endParaRPr lang="en-US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- Before meetings, give a report to club officers to let them know of issues the clubs needs to consider. </a:t>
            </a:r>
            <a:endParaRPr lang="en-US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- Report on the council meeting to their club; ask for opinions, decisions and actions as needed. Record those decisions, in preparation for the next meeting. </a:t>
            </a:r>
            <a:endParaRPr lang="en-US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- Ask for items that need to brought up at council. </a:t>
            </a:r>
            <a:endParaRPr lang="en-US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dirty="0"/>
              <a:t>4. Serve on Council Committees </a:t>
            </a:r>
            <a:endParaRPr lang="en-US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- Represent interests of club members in committee work of the Council. </a:t>
            </a:r>
            <a:endParaRPr lang="en-US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- Help plan council events.</a:t>
            </a:r>
            <a:endParaRPr lang="en-US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- Help conduct council events.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- Prepare items for the 4-H newsletter.</a:t>
            </a:r>
            <a:endParaRPr lang="en-US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3E665-BDE6-436A-8286-15C0BF4AD7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88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Beth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Know Contact People: </a:t>
            </a:r>
            <a:endParaRPr lang="en-US"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• 4-H Club Organization Leaders </a:t>
            </a:r>
            <a:endParaRPr lang="en-US"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• Officers of the 4-H Council </a:t>
            </a:r>
            <a:endParaRPr lang="en-US"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• Local Extension Agent(s) </a:t>
            </a:r>
            <a:endParaRPr lang="en-US"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Resources Available:</a:t>
            </a:r>
            <a:endParaRPr lang="en-US">
              <a:cs typeface="Calibri" panose="020F0502020204030204"/>
            </a:endParaRPr>
          </a:p>
          <a:p>
            <a:endParaRPr lang="en-US" b="1"/>
          </a:p>
          <a:p>
            <a:r>
              <a:rPr lang="en-US" b="1"/>
              <a:t>Commit to Time Required:</a:t>
            </a:r>
            <a:endParaRPr lang="en-US">
              <a:cs typeface="Calibri"/>
            </a:endParaRPr>
          </a:p>
          <a:p>
            <a:r>
              <a:rPr lang="en-US"/>
              <a:t> </a:t>
            </a: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One-year term (some counties and some clubs elect their current and immediate past-president for a two-year term).</a:t>
            </a: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Council meeting frequency varies from county to county.</a:t>
            </a: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Committee work time varies.</a:t>
            </a:r>
            <a:endParaRPr lang="en-US">
              <a:cs typeface="Calibri"/>
            </a:endParaRPr>
          </a:p>
          <a:p>
            <a:r>
              <a:rPr lang="en-US"/>
              <a:t> </a:t>
            </a:r>
            <a:endParaRPr lang="en-US">
              <a:cs typeface="Calibri"/>
            </a:endParaRPr>
          </a:p>
          <a:p>
            <a:r>
              <a:rPr lang="en-US" b="1"/>
              <a:t>Qualifications:</a:t>
            </a:r>
            <a:endParaRPr lang="en-US"/>
          </a:p>
          <a:p>
            <a:r>
              <a:rPr lang="en-US"/>
              <a:t> </a:t>
            </a: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Member of a 4-H club, preferably with at least two years’ experience.</a:t>
            </a: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Willingness to take a leadership role in the Local Extension Unit 4-H Program.</a:t>
            </a: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Maturity and ability to communicate with adults and older club members from other 4-H Clubs.</a:t>
            </a:r>
            <a:endParaRPr lang="en-US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3E665-BDE6-436A-8286-15C0BF4AD7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6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78FC-2C43-4F7E-B34D-2CD921CAF21F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46B8-38CC-44AC-883A-D1D5F967E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1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78FC-2C43-4F7E-B34D-2CD921CAF21F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46B8-38CC-44AC-883A-D1D5F967E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9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78FC-2C43-4F7E-B34D-2CD921CAF21F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46B8-38CC-44AC-883A-D1D5F967E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49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6544" y="382680"/>
            <a:ext cx="10881489" cy="1050253"/>
          </a:xfrm>
        </p:spPr>
        <p:txBody>
          <a:bodyPr>
            <a:noAutofit/>
          </a:bodyPr>
          <a:lstStyle>
            <a:lvl1pPr algn="ctr">
              <a:defRPr sz="6400" b="1" i="0" baseline="0">
                <a:solidFill>
                  <a:srgbClr val="3D156F"/>
                </a:solidFill>
                <a:latin typeface="Arial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6542" y="1519777"/>
            <a:ext cx="10881489" cy="415768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rgbClr val="3D156F"/>
                </a:solidFill>
                <a:latin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28683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78FC-2C43-4F7E-B34D-2CD921CAF21F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46B8-38CC-44AC-883A-D1D5F967E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9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78FC-2C43-4F7E-B34D-2CD921CAF21F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46B8-38CC-44AC-883A-D1D5F967E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3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78FC-2C43-4F7E-B34D-2CD921CAF21F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46B8-38CC-44AC-883A-D1D5F967E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7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78FC-2C43-4F7E-B34D-2CD921CAF21F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46B8-38CC-44AC-883A-D1D5F967E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78FC-2C43-4F7E-B34D-2CD921CAF21F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46B8-38CC-44AC-883A-D1D5F967E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3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78FC-2C43-4F7E-B34D-2CD921CAF21F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46B8-38CC-44AC-883A-D1D5F967E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2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78FC-2C43-4F7E-B34D-2CD921CAF21F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46B8-38CC-44AC-883A-D1D5F967E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1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78FC-2C43-4F7E-B34D-2CD921CAF21F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46B8-38CC-44AC-883A-D1D5F967E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7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B78FC-2C43-4F7E-B34D-2CD921CAF21F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046B8-38CC-44AC-883A-D1D5F967E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6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kansas4-h.org/resources/4-h-library/untitled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D33A73CD-1D0F-4905-BFE3-7457BA16B4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149" y="-192741"/>
            <a:ext cx="12313023" cy="82609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7085" y="217111"/>
            <a:ext cx="11722556" cy="6415636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62" y="5495926"/>
            <a:ext cx="4434785" cy="9446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5441" y="1055275"/>
            <a:ext cx="11594200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7200" b="1" cap="all" spc="0" dirty="0">
                <a:ln w="0"/>
                <a:solidFill>
                  <a:srgbClr val="512888"/>
                </a:solidFill>
                <a:latin typeface="Montserrat"/>
              </a:rPr>
              <a:t>4-H EVENTS </a:t>
            </a:r>
            <a:r>
              <a:rPr lang="en-US" sz="7200" b="1" cap="all" dirty="0">
                <a:ln w="0"/>
                <a:solidFill>
                  <a:srgbClr val="512888"/>
                </a:solidFill>
                <a:latin typeface="Montserrat"/>
              </a:rPr>
              <a:t>Council</a:t>
            </a:r>
          </a:p>
          <a:p>
            <a:pPr algn="ctr"/>
            <a:r>
              <a:rPr lang="en-US" sz="7200" b="1" cap="all" dirty="0">
                <a:ln w="0"/>
                <a:solidFill>
                  <a:srgbClr val="512888"/>
                </a:solidFill>
                <a:latin typeface="Montserrat"/>
              </a:rPr>
              <a:t>Webinar I</a:t>
            </a:r>
          </a:p>
          <a:p>
            <a:pPr algn="ctr"/>
            <a:endParaRPr lang="en-US" sz="5400" cap="all" dirty="0">
              <a:ln w="0"/>
              <a:solidFill>
                <a:srgbClr val="512888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8650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545" y="382680"/>
            <a:ext cx="10922543" cy="1050253"/>
          </a:xfrm>
        </p:spPr>
        <p:txBody>
          <a:bodyPr/>
          <a:lstStyle/>
          <a:p>
            <a:pPr algn="l"/>
            <a:r>
              <a:rPr lang="en-US" sz="4000"/>
              <a:t>Responsibility of a 4-H Events Council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73415" y="1394091"/>
            <a:ext cx="10916025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7085" y="217111"/>
            <a:ext cx="11722556" cy="6415636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63" y="5893196"/>
            <a:ext cx="2569704" cy="547359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DDD9E6F7-F3EB-447C-B6A5-68C316586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/>
              <a:t>Planning &amp; Conducting 4-H educational events</a:t>
            </a:r>
          </a:p>
          <a:p>
            <a:pPr marL="3429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/>
              <a:t>* Educational events should align with Action Plans as developed by Agent &amp; 4-H PDC 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/>
              <a:t>Raising &amp; management of funds to support events (finance information will be covered in 2</a:t>
            </a:r>
            <a:r>
              <a:rPr lang="en-US" sz="2800" baseline="30000"/>
              <a:t>nd</a:t>
            </a:r>
            <a:r>
              <a:rPr lang="en-US" sz="2800"/>
              <a:t> webinar)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0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545" y="382680"/>
            <a:ext cx="10922543" cy="1050253"/>
          </a:xfrm>
        </p:spPr>
        <p:txBody>
          <a:bodyPr/>
          <a:lstStyle/>
          <a:p>
            <a:pPr algn="l"/>
            <a:r>
              <a:rPr lang="en-US" sz="4000"/>
              <a:t>Responsibility of a 4-H Council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73415" y="1394091"/>
            <a:ext cx="10916025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7085" y="217111"/>
            <a:ext cx="11722556" cy="6415636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63" y="5893196"/>
            <a:ext cx="2569704" cy="547359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DDD9E6F7-F3EB-447C-B6A5-68C316586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>
                <a:cs typeface="Arial"/>
              </a:rPr>
              <a:t>Representing Others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>
                <a:cs typeface="Arial"/>
              </a:rPr>
              <a:t>Encourage club participation in activities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>
              <a:cs typeface="Arial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>
                <a:cs typeface="Arial"/>
              </a:rPr>
              <a:t>Know far enough in advance that council reps can take information back and forth. Especially for BIG Decisions, Fundraisers, Fair Changes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45100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545" y="382680"/>
            <a:ext cx="10922543" cy="1050253"/>
          </a:xfrm>
        </p:spPr>
        <p:txBody>
          <a:bodyPr/>
          <a:lstStyle/>
          <a:p>
            <a:pPr algn="l"/>
            <a:r>
              <a:rPr lang="en-US" sz="4000"/>
              <a:t>Suggested By-Laws 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73415" y="1394091"/>
            <a:ext cx="10916025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7085" y="217111"/>
            <a:ext cx="11722556" cy="6415636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63" y="5893196"/>
            <a:ext cx="2569704" cy="547359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DDD9E6F7-F3EB-447C-B6A5-68C316586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Wingdings" panose="020B0604020202020204" pitchFamily="34" charset="0"/>
              <a:buChar char="§"/>
            </a:pPr>
            <a:r>
              <a:rPr lang="en-US" dirty="0">
                <a:cs typeface="Arial"/>
              </a:rPr>
              <a:t>Constitution</a:t>
            </a:r>
            <a:endParaRPr lang="en-US" dirty="0"/>
          </a:p>
          <a:p>
            <a:pPr marL="457200" indent="-457200">
              <a:buFont typeface="Wingdings" panose="020B0604020202020204" pitchFamily="34" charset="0"/>
              <a:buChar char="§"/>
            </a:pPr>
            <a:r>
              <a:rPr lang="en-US" dirty="0">
                <a:cs typeface="Arial"/>
              </a:rPr>
              <a:t>By Laws</a:t>
            </a:r>
          </a:p>
          <a:p>
            <a:endParaRPr lang="en-US">
              <a:solidFill>
                <a:srgbClr val="FF0000"/>
              </a:solidFill>
              <a:cs typeface="Arial"/>
            </a:endParaRPr>
          </a:p>
        </p:txBody>
      </p:sp>
      <p:pic>
        <p:nvPicPr>
          <p:cNvPr id="5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CFD853A-791B-49B3-BA4F-73643835C5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195" y="1508742"/>
            <a:ext cx="7550522" cy="486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545" y="382680"/>
            <a:ext cx="10922543" cy="1050253"/>
          </a:xfrm>
        </p:spPr>
        <p:txBody>
          <a:bodyPr/>
          <a:lstStyle/>
          <a:p>
            <a:pPr algn="l"/>
            <a:r>
              <a:rPr lang="en-US" sz="4000"/>
              <a:t>Suggested By Laws 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73415" y="1394091"/>
            <a:ext cx="10916025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7085" y="217111"/>
            <a:ext cx="11722556" cy="6415636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63" y="5893196"/>
            <a:ext cx="2569704" cy="547359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DDD9E6F7-F3EB-447C-B6A5-68C316586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14350" indent="-51435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b="1">
                <a:cs typeface="Arial"/>
              </a:rPr>
              <a:t>Membership of 4-H Events Council</a:t>
            </a:r>
            <a:r>
              <a:rPr lang="en-US" sz="2800">
                <a:cs typeface="Arial"/>
              </a:rPr>
              <a:t>:  Two youth and two adults from each club</a:t>
            </a:r>
          </a:p>
          <a:p>
            <a:pPr marL="514350" indent="-51435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n-US" sz="2800" b="1">
                <a:cs typeface="Arial"/>
              </a:rPr>
              <a:t>Voting rights options</a:t>
            </a:r>
            <a:r>
              <a:rPr lang="en-US" sz="2800">
                <a:cs typeface="Arial"/>
              </a:rPr>
              <a:t>: One vote per club, one vote per representative, or only youth vote</a:t>
            </a:r>
          </a:p>
          <a:p>
            <a:pPr marL="514350" indent="-51435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n-US" sz="2800" b="1">
                <a:cs typeface="Arial"/>
              </a:rPr>
              <a:t>Suggested committees</a:t>
            </a:r>
            <a:r>
              <a:rPr lang="en-US" sz="2800">
                <a:cs typeface="Arial"/>
              </a:rPr>
              <a:t>: Should be formed based on local needs:</a:t>
            </a:r>
          </a:p>
          <a:p>
            <a:pPr marL="512445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>
                <a:cs typeface="Arial"/>
              </a:rPr>
              <a:t>National 4-H Week, Officer Training, Achievement Celebration, 4-H Day, 484H, Exchange Trip, Budget &amp; Finance, Fundraising – Food Stand</a:t>
            </a:r>
          </a:p>
        </p:txBody>
      </p:sp>
    </p:spTree>
    <p:extLst>
      <p:ext uri="{BB962C8B-B14F-4D97-AF65-F5344CB8AC3E}">
        <p14:creationId xmlns:p14="http://schemas.microsoft.com/office/powerpoint/2010/main" val="250541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545" y="382680"/>
            <a:ext cx="10922543" cy="1050253"/>
          </a:xfrm>
        </p:spPr>
        <p:txBody>
          <a:bodyPr/>
          <a:lstStyle/>
          <a:p>
            <a:pPr algn="l"/>
            <a:r>
              <a:rPr lang="en-US" sz="4000"/>
              <a:t>4-H Events Council Officers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73415" y="1394091"/>
            <a:ext cx="10916025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7085" y="217111"/>
            <a:ext cx="11722556" cy="6415636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63" y="5893196"/>
            <a:ext cx="2569704" cy="547359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DDD9E6F7-F3EB-447C-B6A5-68C316586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542" y="1508572"/>
            <a:ext cx="4740666" cy="416888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cs typeface="Arial"/>
              </a:rPr>
              <a:t>Typical Officers/Leaders</a:t>
            </a:r>
            <a:endParaRPr lang="en-US"/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Char char="•"/>
            </a:pPr>
            <a:r>
              <a:rPr lang="en-US" dirty="0">
                <a:cs typeface="Arial"/>
              </a:rPr>
              <a:t>President</a:t>
            </a: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Char char="•"/>
            </a:pPr>
            <a:r>
              <a:rPr lang="en-US" dirty="0">
                <a:cs typeface="Arial"/>
              </a:rPr>
              <a:t>Vice President</a:t>
            </a: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Char char="•"/>
            </a:pPr>
            <a:r>
              <a:rPr lang="en-US" dirty="0">
                <a:cs typeface="Arial"/>
              </a:rPr>
              <a:t>Secretary</a:t>
            </a: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Char char="•"/>
            </a:pPr>
            <a:r>
              <a:rPr lang="en-US" dirty="0">
                <a:cs typeface="Arial"/>
              </a:rPr>
              <a:t>Treasurer</a:t>
            </a: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Char char="•"/>
            </a:pPr>
            <a:r>
              <a:rPr lang="en-US" dirty="0">
                <a:cs typeface="Arial"/>
              </a:rPr>
              <a:t>Reporter</a:t>
            </a: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Char char="•"/>
            </a:pPr>
            <a:r>
              <a:rPr lang="en-US" dirty="0">
                <a:cs typeface="Arial"/>
              </a:rPr>
              <a:t>Adult Sponsor</a:t>
            </a:r>
          </a:p>
        </p:txBody>
      </p:sp>
      <p:pic>
        <p:nvPicPr>
          <p:cNvPr id="3" name="Picture 4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612CAE78-2124-4C27-91F3-33A85EB797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253" y="1831041"/>
            <a:ext cx="5533464" cy="370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5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545" y="382680"/>
            <a:ext cx="10922543" cy="1050253"/>
          </a:xfrm>
        </p:spPr>
        <p:txBody>
          <a:bodyPr/>
          <a:lstStyle/>
          <a:p>
            <a:pPr algn="l"/>
            <a:r>
              <a:rPr lang="en-US" sz="4000"/>
              <a:t> How often are Meetings?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73415" y="1394091"/>
            <a:ext cx="10916025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7085" y="217111"/>
            <a:ext cx="11722556" cy="6415636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63" y="5893196"/>
            <a:ext cx="2569704" cy="547359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DDD9E6F7-F3EB-447C-B6A5-68C316586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cs typeface="Arial"/>
              </a:rPr>
              <a:t>Select a response that best represents how often your 4-H Events Council meets?</a:t>
            </a: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>
                <a:cs typeface="Arial"/>
              </a:rPr>
              <a:t>Monthly</a:t>
            </a:r>
            <a:endParaRPr lang="en-US" b="1">
              <a:cs typeface="Arial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>
                <a:cs typeface="Arial"/>
              </a:rPr>
              <a:t>Every Other Month</a:t>
            </a: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>
                <a:cs typeface="Arial"/>
              </a:rPr>
              <a:t>Quarterly</a:t>
            </a: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>
                <a:cs typeface="Arial"/>
              </a:rPr>
              <a:t>1-2 times per year</a:t>
            </a:r>
          </a:p>
          <a:p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728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545" y="382680"/>
            <a:ext cx="10922543" cy="1050253"/>
          </a:xfrm>
        </p:spPr>
        <p:txBody>
          <a:bodyPr/>
          <a:lstStyle/>
          <a:p>
            <a:pPr algn="l"/>
            <a:r>
              <a:rPr lang="en-US" sz="4000" dirty="0">
                <a:cs typeface="Arial"/>
              </a:rPr>
              <a:t>Agents' Role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73415" y="1394091"/>
            <a:ext cx="10916025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7085" y="217111"/>
            <a:ext cx="11722556" cy="6415636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63" y="5893196"/>
            <a:ext cx="2569704" cy="547359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DDD9E6F7-F3EB-447C-B6A5-68C316586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Font typeface="Wingdings" panose="020B0604020202020204" pitchFamily="34" charset="0"/>
              <a:buChar char="§"/>
            </a:pPr>
            <a:r>
              <a:rPr lang="en-US" dirty="0">
                <a:cs typeface="Arial"/>
              </a:rPr>
              <a:t>Know purposes and function of the 4-H Events Council.</a:t>
            </a:r>
            <a:endParaRPr lang="en-US" dirty="0"/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Font typeface="Wingdings" panose="020B0604020202020204" pitchFamily="34" charset="0"/>
              <a:buChar char="§"/>
            </a:pPr>
            <a:r>
              <a:rPr lang="en-US" dirty="0">
                <a:cs typeface="Arial"/>
              </a:rPr>
              <a:t>Know responsibilities of 4-H program development committee and local unit Extension Executive Board.</a:t>
            </a: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Font typeface="Wingdings" panose="020B0604020202020204" pitchFamily="34" charset="0"/>
              <a:buChar char="§"/>
            </a:pPr>
            <a:r>
              <a:rPr lang="en-US" dirty="0">
                <a:cs typeface="Arial"/>
              </a:rPr>
              <a:t>Know the agent's job description as it relates to 4-H.</a:t>
            </a: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Font typeface="Wingdings" panose="020B0604020202020204" pitchFamily="34" charset="0"/>
              <a:buChar char="§"/>
            </a:pPr>
            <a:r>
              <a:rPr lang="en-US" dirty="0">
                <a:cs typeface="Arial"/>
              </a:rPr>
              <a:t>Support Council officers and chairs as they guide their membership through their work toward achieving their purposes.</a:t>
            </a: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Font typeface="Wingdings" panose="020B0604020202020204" pitchFamily="34" charset="0"/>
              <a:buChar char="§"/>
            </a:pPr>
            <a:r>
              <a:rPr lang="en-US" dirty="0">
                <a:cs typeface="Arial"/>
              </a:rPr>
              <a:t>Remind officers and chairs of possible agenda items.</a:t>
            </a: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Font typeface="Wingdings" panose="020B0604020202020204" pitchFamily="34" charset="0"/>
              <a:buChar char="§"/>
            </a:pPr>
            <a:r>
              <a:rPr lang="en-US" dirty="0">
                <a:cs typeface="Arial"/>
              </a:rPr>
              <a:t>Provide resources: educational materials, equipment, office administrative work, and listing of human and material resources available.</a:t>
            </a: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03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545" y="382680"/>
            <a:ext cx="10922543" cy="1050253"/>
          </a:xfrm>
        </p:spPr>
        <p:txBody>
          <a:bodyPr/>
          <a:lstStyle/>
          <a:p>
            <a:pPr algn="l"/>
            <a:r>
              <a:rPr lang="en-US" sz="4000" dirty="0">
                <a:cs typeface="Arial"/>
              </a:rPr>
              <a:t>Agents' is NOT: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73415" y="1394091"/>
            <a:ext cx="10916025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7085" y="217111"/>
            <a:ext cx="11722556" cy="6415636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63" y="5893196"/>
            <a:ext cx="2569704" cy="547359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DDD9E6F7-F3EB-447C-B6A5-68C316586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dirty="0">
                <a:cs typeface="Arial"/>
              </a:rPr>
              <a:t>Chair meetings</a:t>
            </a: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dirty="0">
                <a:cs typeface="Arial"/>
              </a:rPr>
              <a:t>Act as recorder</a:t>
            </a: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dirty="0">
                <a:cs typeface="Arial"/>
              </a:rPr>
              <a:t>Develop plans for Council approval</a:t>
            </a: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dirty="0">
                <a:cs typeface="Arial"/>
              </a:rPr>
              <a:t>Accept other responsibility for activities properly belonging to the 4-H Events Council</a:t>
            </a: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Font typeface="Wingdings" panose="020B0604020202020204" pitchFamily="34" charset="0"/>
              <a:buChar char="§"/>
            </a:pP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7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512888"/>
                </a:solidFill>
              </a:rPr>
              <a:t>Thoughts, Ideas, Questions?</a:t>
            </a:r>
            <a:endParaRPr lang="en-US" sz="4800" b="1">
              <a:solidFill>
                <a:srgbClr val="512888"/>
              </a:solidFill>
              <a:cs typeface="Calibri Ligh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993367" y="3579096"/>
            <a:ext cx="6052673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7085" y="217111"/>
            <a:ext cx="11722556" cy="6415636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63" y="5893196"/>
            <a:ext cx="2569704" cy="5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70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545" y="382680"/>
            <a:ext cx="10922543" cy="1050253"/>
          </a:xfrm>
        </p:spPr>
        <p:txBody>
          <a:bodyPr/>
          <a:lstStyle/>
          <a:p>
            <a:pPr algn="l"/>
            <a:r>
              <a:rPr lang="en-US" sz="4000" dirty="0">
                <a:cs typeface="Arial"/>
              </a:rPr>
              <a:t>Thank You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73415" y="1394091"/>
            <a:ext cx="10916025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7085" y="217111"/>
            <a:ext cx="11722556" cy="6415636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63" y="5893196"/>
            <a:ext cx="2569704" cy="547359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DDD9E6F7-F3EB-447C-B6A5-68C316586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cs typeface="Arial"/>
              </a:rPr>
              <a:t>Webinar II:</a:t>
            </a:r>
          </a:p>
          <a:p>
            <a:r>
              <a:rPr lang="en-US" dirty="0">
                <a:cs typeface="Arial"/>
              </a:rPr>
              <a:t>Wednesday, February 26, 2020</a:t>
            </a:r>
            <a:endParaRPr lang="en-US" dirty="0"/>
          </a:p>
          <a:p>
            <a:r>
              <a:rPr lang="en-US" dirty="0">
                <a:cs typeface="Arial"/>
              </a:rPr>
              <a:t>9:15-10:15 am</a:t>
            </a: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Resources will be uploaded and available here:</a:t>
            </a:r>
          </a:p>
          <a:p>
            <a:r>
              <a:rPr lang="en-US" dirty="0">
                <a:cs typeface="Arial"/>
                <a:hlinkClick r:id="rId4"/>
              </a:rPr>
              <a:t>https://www.kansas4-h.org/resources/4-h-library/untitled.html</a:t>
            </a:r>
            <a:r>
              <a:rPr lang="en-US" dirty="0">
                <a:cs typeface="Arial"/>
              </a:rPr>
              <a:t> </a:t>
            </a:r>
            <a:endParaRPr lang="en-US"/>
          </a:p>
          <a:p>
            <a:endParaRPr lang="en-US" dirty="0">
              <a:cs typeface="Arial"/>
            </a:endParaRP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Font typeface="Wingdings" panose="020B0604020202020204" pitchFamily="34" charset="0"/>
              <a:buChar char="§"/>
            </a:pP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52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545" y="382680"/>
            <a:ext cx="8916691" cy="1050253"/>
          </a:xfrm>
        </p:spPr>
        <p:txBody>
          <a:bodyPr/>
          <a:lstStyle/>
          <a:p>
            <a:pPr algn="l"/>
            <a:r>
              <a:rPr lang="en-US" sz="4000"/>
              <a:t>Objectives of Webinar 1</a:t>
            </a:r>
            <a:endParaRPr lang="en-US" sz="3600"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73415" y="1394091"/>
            <a:ext cx="10916025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7085" y="217111"/>
            <a:ext cx="11722556" cy="6415636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63" y="5893196"/>
            <a:ext cx="2569704" cy="547359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DDD9E6F7-F3EB-447C-B6A5-68C316586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/>
              <a:t>Understand the Basics of 4-H Events Council: </a:t>
            </a:r>
            <a:endParaRPr lang="en-US" sz="2800">
              <a:cs typeface="Arial"/>
            </a:endParaRPr>
          </a:p>
          <a:p>
            <a:pPr marL="971550" lvl="1" indent="-514350" algn="l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>
                <a:solidFill>
                  <a:srgbClr val="3D156F"/>
                </a:solidFill>
                <a:latin typeface="Arial"/>
                <a:cs typeface="Arial"/>
              </a:rPr>
              <a:t>Purpose of 4-H Council: For Youth and Programming Efforts</a:t>
            </a:r>
          </a:p>
          <a:p>
            <a:pPr marL="858520" lvl="1" indent="-401320" algn="l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2800">
                <a:solidFill>
                  <a:srgbClr val="3D156F"/>
                </a:solidFill>
                <a:latin typeface="Arial"/>
                <a:cs typeface="Arial"/>
              </a:rPr>
              <a:t> Roles and responsibilities </a:t>
            </a:r>
            <a:endParaRPr lang="en-US" sz="2800">
              <a:solidFill>
                <a:srgbClr val="898989"/>
              </a:solidFill>
              <a:latin typeface="Calibri" panose="020F0502020204030204"/>
              <a:cs typeface="Calibri" panose="020F0502020204030204"/>
            </a:endParaRPr>
          </a:p>
          <a:p>
            <a:pPr marL="858520" lvl="1" indent="-401320" algn="l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2800">
                <a:solidFill>
                  <a:srgbClr val="3D156F"/>
                </a:solidFill>
                <a:latin typeface="Arial"/>
                <a:cs typeface="Arial"/>
              </a:rPr>
              <a:t> By-laws: Membership, Voting Rights, Committees</a:t>
            </a:r>
            <a:endParaRPr lang="en-US" sz="2800">
              <a:solidFill>
                <a:srgbClr val="898989"/>
              </a:solidFill>
              <a:latin typeface="Calibri" panose="020F0502020204030204"/>
              <a:cs typeface="Calibri"/>
            </a:endParaRPr>
          </a:p>
          <a:p>
            <a:pPr marL="858520" lvl="1" indent="-401320" algn="l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2800">
                <a:solidFill>
                  <a:srgbClr val="3D156F"/>
                </a:solidFill>
                <a:latin typeface="Arial"/>
                <a:cs typeface="Arial"/>
              </a:rPr>
              <a:t> Agents' role</a:t>
            </a:r>
            <a:endParaRPr lang="en-US" sz="2800">
              <a:cs typeface="Calibri"/>
            </a:endParaRPr>
          </a:p>
          <a:p>
            <a:pPr marL="457200" indent="-457200">
              <a:buFont typeface="Calibri Light" panose="020F0302020204030204"/>
              <a:buAutoNum type="arabicPeriod"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2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545" y="382680"/>
            <a:ext cx="8916691" cy="1050253"/>
          </a:xfrm>
        </p:spPr>
        <p:txBody>
          <a:bodyPr/>
          <a:lstStyle/>
          <a:p>
            <a:pPr algn="l"/>
            <a:r>
              <a:rPr lang="en-US" sz="4000"/>
              <a:t>Objectives of Webinar 2</a:t>
            </a:r>
            <a:endParaRPr lang="en-US" sz="3600"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73415" y="1394091"/>
            <a:ext cx="10916025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7085" y="217111"/>
            <a:ext cx="11722556" cy="6415636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63" y="5893196"/>
            <a:ext cx="2569704" cy="547359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DDD9E6F7-F3EB-447C-B6A5-68C316586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800" dirty="0"/>
              <a:t>Understand 4-H Council Finances</a:t>
            </a:r>
            <a:endParaRPr lang="en-US" dirty="0">
              <a:cs typeface="Arial"/>
            </a:endParaRPr>
          </a:p>
          <a:p>
            <a:pPr marL="514350" indent="-514350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800" dirty="0"/>
              <a:t>Learn ways to make 4-H Events Council more effective </a:t>
            </a:r>
            <a:endParaRPr lang="en-US" dirty="0">
              <a:cs typeface="Arial"/>
            </a:endParaRPr>
          </a:p>
          <a:p>
            <a:pPr marL="514350" indent="-514350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800" dirty="0"/>
              <a:t>Learn new ways for engaging council members as they represent their club and help advance 4-H youth development program outcomes through educational events</a:t>
            </a:r>
            <a:endParaRPr lang="en-US" dirty="0">
              <a:cs typeface="Arial"/>
            </a:endParaRPr>
          </a:p>
          <a:p>
            <a:pPr marL="514350" indent="-514350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800" dirty="0">
                <a:cs typeface="Arial"/>
              </a:rPr>
              <a:t>Respond to feedback and questions</a:t>
            </a:r>
            <a:endParaRPr lang="en-US" dirty="0">
              <a:cs typeface="Arial"/>
            </a:endParaRPr>
          </a:p>
          <a:p>
            <a:pPr>
              <a:lnSpc>
                <a:spcPct val="113999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>
              <a:cs typeface="Arial"/>
            </a:endParaRPr>
          </a:p>
          <a:p>
            <a:pPr marL="457200" indent="-457200">
              <a:buFont typeface="Calibri Light" panose="020F0302020204030204"/>
              <a:buAutoNum type="arabicPeriod"/>
            </a:pPr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966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545" y="382680"/>
            <a:ext cx="8916691" cy="1050253"/>
          </a:xfrm>
        </p:spPr>
        <p:txBody>
          <a:bodyPr/>
          <a:lstStyle/>
          <a:p>
            <a:pPr algn="l"/>
            <a:r>
              <a:rPr lang="en-US" sz="4000">
                <a:cs typeface="Arial"/>
              </a:rPr>
              <a:t>Taking the Temperature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73415" y="1394091"/>
            <a:ext cx="10916025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7085" y="217111"/>
            <a:ext cx="11722556" cy="6415636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63" y="5893196"/>
            <a:ext cx="2569704" cy="547359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DDD9E6F7-F3EB-447C-B6A5-68C316586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8690" y="1620630"/>
            <a:ext cx="9772107" cy="415768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>
                <a:cs typeface="Arial"/>
              </a:rPr>
              <a:t>Select a response to the effectiveness of your local Events Council</a:t>
            </a:r>
            <a:endParaRPr lang="en-US" b="1"/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>
                <a:cs typeface="Arial"/>
              </a:rPr>
              <a:t>Going Great! </a:t>
            </a:r>
            <a:r>
              <a:rPr lang="en-US">
                <a:cs typeface="Arial"/>
              </a:rPr>
              <a:t>Great discussion at each meeting and tasks move forward by members 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>
                <a:cs typeface="Arial"/>
              </a:rPr>
              <a:t>Need Improvement! </a:t>
            </a:r>
            <a:r>
              <a:rPr lang="en-US">
                <a:cs typeface="Arial"/>
              </a:rPr>
              <a:t>Representatives attend, but do not express opinions. The agent is expected to do all the work after the meeting.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>
                <a:cs typeface="Arial"/>
              </a:rPr>
              <a:t>HELP!</a:t>
            </a:r>
            <a:r>
              <a:rPr lang="en-US">
                <a:cs typeface="Arial"/>
              </a:rPr>
              <a:t>  Poor attendance, no one engages in discussion. Agent expected to do everything.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>
                <a:cs typeface="Arial"/>
              </a:rPr>
              <a:t>Somewhere in the middle</a:t>
            </a: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  <p:pic>
        <p:nvPicPr>
          <p:cNvPr id="10" name="Picture 11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04E4E003-7C07-4F33-BC6D-6D46D44D65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676" y="1577430"/>
            <a:ext cx="1225139" cy="387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8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545" y="382680"/>
            <a:ext cx="10882430" cy="1072339"/>
          </a:xfrm>
        </p:spPr>
        <p:txBody>
          <a:bodyPr/>
          <a:lstStyle/>
          <a:p>
            <a:pPr algn="l"/>
            <a:r>
              <a:rPr lang="en-US" sz="4000"/>
              <a:t>Purpose of a 4-H Events Council </a:t>
            </a:r>
            <a:endParaRPr lang="en-US" sz="4000"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73415" y="1394091"/>
            <a:ext cx="10916025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7085" y="217111"/>
            <a:ext cx="11722556" cy="6415636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63" y="5893196"/>
            <a:ext cx="2569704" cy="547359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DDD9E6F7-F3EB-447C-B6A5-68C316586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542" y="1833541"/>
            <a:ext cx="6152607" cy="41016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i="1" dirty="0">
                <a:cs typeface="Arial"/>
              </a:rPr>
              <a:t>“4-H provides many different types of programs to meet the needs of youth as they grow and develop. What happens in 4-H programs, how they are planned and led, makes a huge difference in the impact of the program on youth!” </a:t>
            </a:r>
          </a:p>
          <a:p>
            <a:pPr algn="r"/>
            <a:r>
              <a:rPr lang="en-US" sz="2000" dirty="0">
                <a:cs typeface="Arial"/>
              </a:rPr>
              <a:t>Dr. Mary Arnold, professor and 4-H Youth Development Specialist at Oregon State University </a:t>
            </a:r>
          </a:p>
        </p:txBody>
      </p:sp>
      <p:pic>
        <p:nvPicPr>
          <p:cNvPr id="3" name="Picture 4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3C367EC8-7D9D-4A3B-8A16-6EA89168E0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8842" y="1940299"/>
            <a:ext cx="4413525" cy="273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545" y="382680"/>
            <a:ext cx="10882430" cy="1072339"/>
          </a:xfrm>
        </p:spPr>
        <p:txBody>
          <a:bodyPr/>
          <a:lstStyle/>
          <a:p>
            <a:pPr algn="l"/>
            <a:r>
              <a:rPr lang="en-US" sz="4000"/>
              <a:t>Purpose of a 4-H Events Council </a:t>
            </a:r>
            <a:endParaRPr lang="en-US" sz="4000"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73415" y="1394091"/>
            <a:ext cx="10916025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7085" y="217111"/>
            <a:ext cx="11722556" cy="6415636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63" y="5893196"/>
            <a:ext cx="2569704" cy="547359"/>
          </a:xfrm>
          <a:prstGeom prst="rect">
            <a:avLst/>
          </a:prstGeom>
        </p:spPr>
      </p:pic>
      <p:pic>
        <p:nvPicPr>
          <p:cNvPr id="3" name="Picture 4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B7E2ADED-B9BF-4E32-B9D3-70F44BFF4E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1876" y="2716867"/>
            <a:ext cx="8222327" cy="3716329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DDD9E6F7-F3EB-447C-B6A5-68C316586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114" y="1519777"/>
            <a:ext cx="11232250" cy="415768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4-H Thriving Model: Youth Program Quality Principles</a:t>
            </a:r>
            <a:endParaRPr lang="en-US" b="1" dirty="0">
              <a:cs typeface="Arial"/>
            </a:endParaRPr>
          </a:p>
          <a:p>
            <a:pPr marL="858520" indent="-40132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cs typeface="Arial"/>
              </a:rPr>
              <a:t>Opportunities for skill building </a:t>
            </a:r>
          </a:p>
          <a:p>
            <a:pPr marL="858520" indent="-401320">
              <a:lnSpc>
                <a:spcPct val="113999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cs typeface="Arial"/>
              </a:rPr>
              <a:t>Support for efficacy and mattering </a:t>
            </a:r>
          </a:p>
          <a:p>
            <a:pPr marL="858520" indent="-401320">
              <a:lnSpc>
                <a:spcPct val="113999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cs typeface="Arial"/>
              </a:rPr>
              <a:t>Supportive Relationships</a:t>
            </a:r>
          </a:p>
          <a:p>
            <a:pPr marL="858520" indent="-401320">
              <a:lnSpc>
                <a:spcPct val="113999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dirty="0">
              <a:cs typeface="Arial"/>
            </a:endParaRPr>
          </a:p>
          <a:p>
            <a:pPr marL="858520" indent="-401320">
              <a:lnSpc>
                <a:spcPct val="113999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10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545" y="382680"/>
            <a:ext cx="8916691" cy="1050253"/>
          </a:xfrm>
        </p:spPr>
        <p:txBody>
          <a:bodyPr/>
          <a:lstStyle/>
          <a:p>
            <a:pPr algn="l"/>
            <a:r>
              <a:rPr lang="en-US" sz="4000"/>
              <a:t>Purpose of a 4-H Events Council</a:t>
            </a:r>
            <a:endParaRPr lang="en-US" sz="4000"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73415" y="1394091"/>
            <a:ext cx="10916025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7085" y="217111"/>
            <a:ext cx="11722556" cy="6415636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63" y="5893196"/>
            <a:ext cx="2569704" cy="547359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DDD9E6F7-F3EB-447C-B6A5-68C316586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en-US">
              <a:cs typeface="Arial"/>
            </a:endParaRPr>
          </a:p>
          <a:p>
            <a:pPr marL="514350" indent="-51435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>
                <a:cs typeface="Arial"/>
              </a:rPr>
              <a:t>To aid in the development of all local 4-H youth development educational programs that are approved by the local Extension Board by giving leadership to the planning and conducting of:  </a:t>
            </a:r>
          </a:p>
          <a:p>
            <a:pPr marL="969963" indent="-4572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>
                <a:cs typeface="Arial"/>
              </a:rPr>
              <a:t>educational events, </a:t>
            </a:r>
          </a:p>
          <a:p>
            <a:pPr marL="969963" indent="-4572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>
                <a:cs typeface="Arial"/>
              </a:rPr>
              <a:t>volunteer leader training, and </a:t>
            </a:r>
          </a:p>
          <a:p>
            <a:pPr marL="969963" indent="-4572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>
                <a:cs typeface="Arial"/>
              </a:rPr>
              <a:t>teen leader training </a:t>
            </a:r>
          </a:p>
          <a:p>
            <a:pPr marL="512763" indent="-512763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n-US" sz="2800">
                <a:cs typeface="Arial"/>
              </a:rPr>
              <a:t>Strengthen the overall 4-H Youth Development Program </a:t>
            </a:r>
          </a:p>
          <a:p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493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545" y="382680"/>
            <a:ext cx="10922543" cy="1050253"/>
          </a:xfrm>
        </p:spPr>
        <p:txBody>
          <a:bodyPr/>
          <a:lstStyle/>
          <a:p>
            <a:pPr algn="l"/>
            <a:r>
              <a:rPr lang="en-US" sz="4000" dirty="0"/>
              <a:t>Position Description of Representative </a:t>
            </a:r>
            <a:endParaRPr lang="en-US" sz="4000" dirty="0"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73415" y="1394091"/>
            <a:ext cx="10916025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7085" y="217111"/>
            <a:ext cx="11722556" cy="6415636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63" y="5893196"/>
            <a:ext cx="2569704" cy="547359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DDD9E6F7-F3EB-447C-B6A5-68C316586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>
                <a:cs typeface="Arial"/>
              </a:rPr>
              <a:t>General Responsibilities </a:t>
            </a:r>
            <a:endParaRPr lang="en-US" sz="2800" b="1"/>
          </a:p>
          <a:p>
            <a:pPr marL="969645" indent="-4572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>
                <a:cs typeface="Arial"/>
              </a:rPr>
              <a:t>Prepare for Council Meetings </a:t>
            </a:r>
          </a:p>
          <a:p>
            <a:pPr marL="969645" indent="-4572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>
                <a:cs typeface="Arial"/>
              </a:rPr>
              <a:t>Attend and Participate </a:t>
            </a:r>
          </a:p>
          <a:p>
            <a:pPr marL="969645" indent="-4572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>
                <a:cs typeface="Arial"/>
              </a:rPr>
              <a:t>Report back to 4-H Club </a:t>
            </a:r>
          </a:p>
          <a:p>
            <a:pPr marL="969645" indent="-4572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>
                <a:cs typeface="Arial"/>
              </a:rPr>
              <a:t>Serve on Council Committees</a:t>
            </a:r>
          </a:p>
          <a:p>
            <a:pPr marL="969645" indent="-457200">
              <a:lnSpc>
                <a:spcPct val="113999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endParaRPr lang="en-US" sz="2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45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545" y="382680"/>
            <a:ext cx="10922543" cy="1050253"/>
          </a:xfrm>
        </p:spPr>
        <p:txBody>
          <a:bodyPr/>
          <a:lstStyle/>
          <a:p>
            <a:pPr algn="l"/>
            <a:r>
              <a:rPr lang="en-US" sz="4000" dirty="0"/>
              <a:t>Position Description of a Representative</a:t>
            </a:r>
            <a:endParaRPr lang="en-US" sz="4000" dirty="0"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73415" y="1394091"/>
            <a:ext cx="10916025" cy="0"/>
          </a:xfrm>
          <a:prstGeom prst="line">
            <a:avLst/>
          </a:prstGeom>
          <a:ln>
            <a:solidFill>
              <a:srgbClr val="3E15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7085" y="217111"/>
            <a:ext cx="11722556" cy="6415636"/>
          </a:xfrm>
          <a:prstGeom prst="rect">
            <a:avLst/>
          </a:prstGeom>
          <a:noFill/>
          <a:ln w="38100" cmpd="sng">
            <a:solidFill>
              <a:srgbClr val="3E15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ea typeface="+mn-lt"/>
                <a:cs typeface="+mn-lt"/>
              </a:rPr>
              <a:t>Contact People: </a:t>
            </a:r>
            <a:endParaRPr lang="en-US"/>
          </a:p>
          <a:p>
            <a:pPr algn="ctr"/>
            <a:r>
              <a:rPr lang="en-US" sz="2400">
                <a:ea typeface="+mn-lt"/>
                <a:cs typeface="+mn-lt"/>
              </a:rPr>
              <a:t>• 4-H Club Organization Leaders </a:t>
            </a:r>
            <a:endParaRPr lang="en-US"/>
          </a:p>
          <a:p>
            <a:pPr algn="ctr"/>
            <a:r>
              <a:rPr lang="en-US" sz="2400">
                <a:ea typeface="+mn-lt"/>
                <a:cs typeface="+mn-lt"/>
              </a:rPr>
              <a:t>• Officers of the 4-H Council </a:t>
            </a:r>
            <a:endParaRPr lang="en-US"/>
          </a:p>
          <a:p>
            <a:pPr algn="ctr"/>
            <a:r>
              <a:rPr lang="en-US" sz="2400">
                <a:ea typeface="+mn-lt"/>
                <a:cs typeface="+mn-lt"/>
              </a:rPr>
              <a:t>• County Extension Agent(s) </a:t>
            </a:r>
            <a:endParaRPr lang="en-US"/>
          </a:p>
          <a:p>
            <a:pPr algn="ctr"/>
            <a:r>
              <a:rPr lang="en-US" sz="2400">
                <a:ea typeface="+mn-lt"/>
                <a:cs typeface="+mn-lt"/>
              </a:rPr>
              <a:t>Resources Available:</a:t>
            </a:r>
            <a:endParaRPr lang="en-US"/>
          </a:p>
          <a:p>
            <a:pPr algn="ctr"/>
            <a:endParaRPr lang="en-US" sz="2400"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63" y="5893196"/>
            <a:ext cx="2569704" cy="547359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DDD9E6F7-F3EB-447C-B6A5-68C316586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3999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cs typeface="Arial"/>
              </a:rPr>
              <a:t>General Responsibilities</a:t>
            </a:r>
            <a:endParaRPr lang="en-US" dirty="0"/>
          </a:p>
          <a:p>
            <a:pPr>
              <a:lnSpc>
                <a:spcPct val="113999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cs typeface="Arial"/>
              </a:rPr>
              <a:t>    5. Know Contact People</a:t>
            </a:r>
            <a:endParaRPr lang="en-US" dirty="0">
              <a:cs typeface="Arial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cs typeface="Arial"/>
              </a:rPr>
              <a:t>    6. Commit to Time Required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cs typeface="Arial"/>
              </a:rPr>
              <a:t>    7. Qualifications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1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4A6147C09FF147BC2C616FD4609DE1" ma:contentTypeVersion="13" ma:contentTypeDescription="Create a new document." ma:contentTypeScope="" ma:versionID="bd81f10209d5fa9c8645b40840e5df5e">
  <xsd:schema xmlns:xsd="http://www.w3.org/2001/XMLSchema" xmlns:xs="http://www.w3.org/2001/XMLSchema" xmlns:p="http://schemas.microsoft.com/office/2006/metadata/properties" xmlns:ns3="18813e70-0c3e-42d3-8144-d6029301d08e" xmlns:ns4="14b55f4a-a9e2-4a71-af4b-5695e389272c" targetNamespace="http://schemas.microsoft.com/office/2006/metadata/properties" ma:root="true" ma:fieldsID="01b1242a6174e700a75d26f530730946" ns3:_="" ns4:_="">
    <xsd:import namespace="18813e70-0c3e-42d3-8144-d6029301d08e"/>
    <xsd:import namespace="14b55f4a-a9e2-4a71-af4b-5695e389272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13e70-0c3e-42d3-8144-d6029301d0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55f4a-a9e2-4a71-af4b-5695e38927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15006-09EE-4332-9566-5EFC68CC2E6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4b55f4a-a9e2-4a71-af4b-5695e389272c"/>
    <ds:schemaRef ds:uri="http://purl.org/dc/terms/"/>
    <ds:schemaRef ds:uri="http://schemas.openxmlformats.org/package/2006/metadata/core-properties"/>
    <ds:schemaRef ds:uri="18813e70-0c3e-42d3-8144-d6029301d08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6E87A8-44B3-4029-B204-7F917EA764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AA43D4-5DA1-4FF5-AC25-0D5BB1EA8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13e70-0c3e-42d3-8144-d6029301d08e"/>
    <ds:schemaRef ds:uri="14b55f4a-a9e2-4a71-af4b-5695e38927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2008</Words>
  <Application>Microsoft Office PowerPoint</Application>
  <PresentationFormat>Widescreen</PresentationFormat>
  <Paragraphs>248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Montserrat</vt:lpstr>
      <vt:lpstr>Wingdings</vt:lpstr>
      <vt:lpstr>Wingdings,Sans-Serif</vt:lpstr>
      <vt:lpstr>Office Theme</vt:lpstr>
      <vt:lpstr>PowerPoint Presentation</vt:lpstr>
      <vt:lpstr>Objectives of Webinar 1</vt:lpstr>
      <vt:lpstr>Objectives of Webinar 2</vt:lpstr>
      <vt:lpstr>Taking the Temperature</vt:lpstr>
      <vt:lpstr>Purpose of a 4-H Events Council </vt:lpstr>
      <vt:lpstr>Purpose of a 4-H Events Council </vt:lpstr>
      <vt:lpstr>Purpose of a 4-H Events Council</vt:lpstr>
      <vt:lpstr>Position Description of Representative </vt:lpstr>
      <vt:lpstr>Position Description of a Representative</vt:lpstr>
      <vt:lpstr>Responsibility of a 4-H Events Council</vt:lpstr>
      <vt:lpstr>Responsibility of a 4-H Council</vt:lpstr>
      <vt:lpstr>Suggested By-Laws </vt:lpstr>
      <vt:lpstr>Suggested By Laws </vt:lpstr>
      <vt:lpstr>4-H Events Council Officers</vt:lpstr>
      <vt:lpstr> How often are Meetings?</vt:lpstr>
      <vt:lpstr>Agents' Role</vt:lpstr>
      <vt:lpstr>Agents' is NOT:</vt:lpstr>
      <vt:lpstr>Thoughts, Ideas, Questions?</vt:lpstr>
      <vt:lpstr>Thank You</vt:lpstr>
    </vt:vector>
  </TitlesOfParts>
  <Company>K-State Research and Extension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Sollock</dc:creator>
  <cp:lastModifiedBy>Amy Sollock</cp:lastModifiedBy>
  <cp:revision>231</cp:revision>
  <dcterms:created xsi:type="dcterms:W3CDTF">2019-10-21T16:22:01Z</dcterms:created>
  <dcterms:modified xsi:type="dcterms:W3CDTF">2020-02-19T16:26:41Z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0x010100F74A6147C09FF147BC2C616FD4609DE1</vt:lpwstr>
  </property>
</Properties>
</file>